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1052" r:id="rId3"/>
    <p:sldId id="257" r:id="rId4"/>
    <p:sldId id="258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1053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910A48-E983-4E22-8F04-0D4AED84145D}" v="5" dt="2023-10-24T11:11:13.5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urphy" userId="da5b821b-eb61-4bb6-aebd-457f0b68ebd9" providerId="ADAL" clId="{5B910A48-E983-4E22-8F04-0D4AED84145D}"/>
    <pc:docChg chg="custSel addSld modSld">
      <pc:chgData name="David Murphy" userId="da5b821b-eb61-4bb6-aebd-457f0b68ebd9" providerId="ADAL" clId="{5B910A48-E983-4E22-8F04-0D4AED84145D}" dt="2023-10-24T11:11:13.555" v="61"/>
      <pc:docMkLst>
        <pc:docMk/>
      </pc:docMkLst>
      <pc:sldChg chg="addSp delSp modSp mod modAnim">
        <pc:chgData name="David Murphy" userId="da5b821b-eb61-4bb6-aebd-457f0b68ebd9" providerId="ADAL" clId="{5B910A48-E983-4E22-8F04-0D4AED84145D}" dt="2023-10-24T10:47:43.013" v="47" actId="14100"/>
        <pc:sldMkLst>
          <pc:docMk/>
          <pc:sldMk cId="0" sldId="263"/>
        </pc:sldMkLst>
        <pc:picChg chg="del">
          <ac:chgData name="David Murphy" userId="da5b821b-eb61-4bb6-aebd-457f0b68ebd9" providerId="ADAL" clId="{5B910A48-E983-4E22-8F04-0D4AED84145D}" dt="2023-10-24T10:47:14.455" v="44" actId="478"/>
          <ac:picMkLst>
            <pc:docMk/>
            <pc:sldMk cId="0" sldId="263"/>
            <ac:picMk id="3" creationId="{00000000-0000-0000-0000-000000000000}"/>
          </ac:picMkLst>
        </pc:picChg>
        <pc:picChg chg="add mod">
          <ac:chgData name="David Murphy" userId="da5b821b-eb61-4bb6-aebd-457f0b68ebd9" providerId="ADAL" clId="{5B910A48-E983-4E22-8F04-0D4AED84145D}" dt="2023-10-24T10:47:43.013" v="47" actId="14100"/>
          <ac:picMkLst>
            <pc:docMk/>
            <pc:sldMk cId="0" sldId="263"/>
            <ac:picMk id="5" creationId="{947B96F2-B1C2-B37C-742C-EB1237B22DA3}"/>
          </ac:picMkLst>
        </pc:picChg>
      </pc:sldChg>
      <pc:sldChg chg="delSp mod">
        <pc:chgData name="David Murphy" userId="da5b821b-eb61-4bb6-aebd-457f0b68ebd9" providerId="ADAL" clId="{5B910A48-E983-4E22-8F04-0D4AED84145D}" dt="2023-10-24T10:49:26.728" v="59" actId="478"/>
        <pc:sldMkLst>
          <pc:docMk/>
          <pc:sldMk cId="0" sldId="264"/>
        </pc:sldMkLst>
        <pc:picChg chg="del">
          <ac:chgData name="David Murphy" userId="da5b821b-eb61-4bb6-aebd-457f0b68ebd9" providerId="ADAL" clId="{5B910A48-E983-4E22-8F04-0D4AED84145D}" dt="2023-10-24T10:49:26.728" v="59" actId="478"/>
          <ac:picMkLst>
            <pc:docMk/>
            <pc:sldMk cId="0" sldId="264"/>
            <ac:picMk id="13" creationId="{00000000-0000-0000-0000-000000000000}"/>
          </ac:picMkLst>
        </pc:picChg>
      </pc:sldChg>
      <pc:sldChg chg="delSp mod">
        <pc:chgData name="David Murphy" userId="da5b821b-eb61-4bb6-aebd-457f0b68ebd9" providerId="ADAL" clId="{5B910A48-E983-4E22-8F04-0D4AED84145D}" dt="2023-10-24T10:49:24.391" v="58" actId="478"/>
        <pc:sldMkLst>
          <pc:docMk/>
          <pc:sldMk cId="0" sldId="265"/>
        </pc:sldMkLst>
        <pc:picChg chg="del">
          <ac:chgData name="David Murphy" userId="da5b821b-eb61-4bb6-aebd-457f0b68ebd9" providerId="ADAL" clId="{5B910A48-E983-4E22-8F04-0D4AED84145D}" dt="2023-10-24T10:49:24.391" v="58" actId="478"/>
          <ac:picMkLst>
            <pc:docMk/>
            <pc:sldMk cId="0" sldId="265"/>
            <ac:picMk id="13" creationId="{00000000-0000-0000-0000-000000000000}"/>
          </ac:picMkLst>
        </pc:picChg>
      </pc:sldChg>
      <pc:sldChg chg="delSp mod">
        <pc:chgData name="David Murphy" userId="da5b821b-eb61-4bb6-aebd-457f0b68ebd9" providerId="ADAL" clId="{5B910A48-E983-4E22-8F04-0D4AED84145D}" dt="2023-10-24T10:49:19.351" v="57" actId="478"/>
        <pc:sldMkLst>
          <pc:docMk/>
          <pc:sldMk cId="0" sldId="266"/>
        </pc:sldMkLst>
        <pc:picChg chg="del">
          <ac:chgData name="David Murphy" userId="da5b821b-eb61-4bb6-aebd-457f0b68ebd9" providerId="ADAL" clId="{5B910A48-E983-4E22-8F04-0D4AED84145D}" dt="2023-10-24T10:49:19.351" v="57" actId="478"/>
          <ac:picMkLst>
            <pc:docMk/>
            <pc:sldMk cId="0" sldId="266"/>
            <ac:picMk id="4" creationId="{00000000-0000-0000-0000-000000000000}"/>
          </ac:picMkLst>
        </pc:picChg>
      </pc:sldChg>
      <pc:sldChg chg="addSp delSp modSp mod modAnim">
        <pc:chgData name="David Murphy" userId="da5b821b-eb61-4bb6-aebd-457f0b68ebd9" providerId="ADAL" clId="{5B910A48-E983-4E22-8F04-0D4AED84145D}" dt="2023-10-24T10:48:58.307" v="52" actId="1076"/>
        <pc:sldMkLst>
          <pc:docMk/>
          <pc:sldMk cId="0" sldId="267"/>
        </pc:sldMkLst>
        <pc:picChg chg="del">
          <ac:chgData name="David Murphy" userId="da5b821b-eb61-4bb6-aebd-457f0b68ebd9" providerId="ADAL" clId="{5B910A48-E983-4E22-8F04-0D4AED84145D}" dt="2023-10-24T10:48:35.736" v="48" actId="478"/>
          <ac:picMkLst>
            <pc:docMk/>
            <pc:sldMk cId="0" sldId="267"/>
            <ac:picMk id="3" creationId="{00000000-0000-0000-0000-000000000000}"/>
          </ac:picMkLst>
        </pc:picChg>
        <pc:picChg chg="add mod">
          <ac:chgData name="David Murphy" userId="da5b821b-eb61-4bb6-aebd-457f0b68ebd9" providerId="ADAL" clId="{5B910A48-E983-4E22-8F04-0D4AED84145D}" dt="2023-10-24T10:48:58.307" v="52" actId="1076"/>
          <ac:picMkLst>
            <pc:docMk/>
            <pc:sldMk cId="0" sldId="267"/>
            <ac:picMk id="5" creationId="{BD4C71E2-1A13-2F90-070E-C883B912A6A3}"/>
          </ac:picMkLst>
        </pc:picChg>
      </pc:sldChg>
      <pc:sldChg chg="delSp mod">
        <pc:chgData name="David Murphy" userId="da5b821b-eb61-4bb6-aebd-457f0b68ebd9" providerId="ADAL" clId="{5B910A48-E983-4E22-8F04-0D4AED84145D}" dt="2023-10-24T10:49:16.775" v="56" actId="478"/>
        <pc:sldMkLst>
          <pc:docMk/>
          <pc:sldMk cId="0" sldId="268"/>
        </pc:sldMkLst>
        <pc:picChg chg="del">
          <ac:chgData name="David Murphy" userId="da5b821b-eb61-4bb6-aebd-457f0b68ebd9" providerId="ADAL" clId="{5B910A48-E983-4E22-8F04-0D4AED84145D}" dt="2023-10-24T10:49:16.775" v="56" actId="478"/>
          <ac:picMkLst>
            <pc:docMk/>
            <pc:sldMk cId="0" sldId="268"/>
            <ac:picMk id="6" creationId="{00000000-0000-0000-0000-000000000000}"/>
          </ac:picMkLst>
        </pc:picChg>
      </pc:sldChg>
      <pc:sldChg chg="delSp mod">
        <pc:chgData name="David Murphy" userId="da5b821b-eb61-4bb6-aebd-457f0b68ebd9" providerId="ADAL" clId="{5B910A48-E983-4E22-8F04-0D4AED84145D}" dt="2023-10-24T10:49:14.503" v="55" actId="478"/>
        <pc:sldMkLst>
          <pc:docMk/>
          <pc:sldMk cId="0" sldId="269"/>
        </pc:sldMkLst>
        <pc:picChg chg="del">
          <ac:chgData name="David Murphy" userId="da5b821b-eb61-4bb6-aebd-457f0b68ebd9" providerId="ADAL" clId="{5B910A48-E983-4E22-8F04-0D4AED84145D}" dt="2023-10-24T10:49:14.503" v="55" actId="478"/>
          <ac:picMkLst>
            <pc:docMk/>
            <pc:sldMk cId="0" sldId="269"/>
            <ac:picMk id="3" creationId="{00000000-0000-0000-0000-000000000000}"/>
          </ac:picMkLst>
        </pc:picChg>
      </pc:sldChg>
      <pc:sldChg chg="delSp mod">
        <pc:chgData name="David Murphy" userId="da5b821b-eb61-4bb6-aebd-457f0b68ebd9" providerId="ADAL" clId="{5B910A48-E983-4E22-8F04-0D4AED84145D}" dt="2023-10-24T10:49:11.928" v="54" actId="478"/>
        <pc:sldMkLst>
          <pc:docMk/>
          <pc:sldMk cId="0" sldId="270"/>
        </pc:sldMkLst>
        <pc:picChg chg="del">
          <ac:chgData name="David Murphy" userId="da5b821b-eb61-4bb6-aebd-457f0b68ebd9" providerId="ADAL" clId="{5B910A48-E983-4E22-8F04-0D4AED84145D}" dt="2023-10-24T10:49:11.928" v="54" actId="478"/>
          <ac:picMkLst>
            <pc:docMk/>
            <pc:sldMk cId="0" sldId="270"/>
            <ac:picMk id="4" creationId="{00000000-0000-0000-0000-000000000000}"/>
          </ac:picMkLst>
        </pc:picChg>
      </pc:sldChg>
      <pc:sldChg chg="delSp mod">
        <pc:chgData name="David Murphy" userId="da5b821b-eb61-4bb6-aebd-457f0b68ebd9" providerId="ADAL" clId="{5B910A48-E983-4E22-8F04-0D4AED84145D}" dt="2023-10-24T10:49:09.800" v="53" actId="478"/>
        <pc:sldMkLst>
          <pc:docMk/>
          <pc:sldMk cId="0" sldId="271"/>
        </pc:sldMkLst>
        <pc:picChg chg="del">
          <ac:chgData name="David Murphy" userId="da5b821b-eb61-4bb6-aebd-457f0b68ebd9" providerId="ADAL" clId="{5B910A48-E983-4E22-8F04-0D4AED84145D}" dt="2023-10-24T10:49:09.800" v="53" actId="478"/>
          <ac:picMkLst>
            <pc:docMk/>
            <pc:sldMk cId="0" sldId="271"/>
            <ac:picMk id="4" creationId="{00000000-0000-0000-0000-000000000000}"/>
          </ac:picMkLst>
        </pc:picChg>
      </pc:sldChg>
      <pc:sldChg chg="addSp delSp modSp new mod modAnim">
        <pc:chgData name="David Murphy" userId="da5b821b-eb61-4bb6-aebd-457f0b68ebd9" providerId="ADAL" clId="{5B910A48-E983-4E22-8F04-0D4AED84145D}" dt="2023-10-24T10:46:02.020" v="43" actId="14100"/>
        <pc:sldMkLst>
          <pc:docMk/>
          <pc:sldMk cId="15785670" sldId="272"/>
        </pc:sldMkLst>
        <pc:spChg chg="mod">
          <ac:chgData name="David Murphy" userId="da5b821b-eb61-4bb6-aebd-457f0b68ebd9" providerId="ADAL" clId="{5B910A48-E983-4E22-8F04-0D4AED84145D}" dt="2023-10-24T10:45:32.376" v="40" actId="20577"/>
          <ac:spMkLst>
            <pc:docMk/>
            <pc:sldMk cId="15785670" sldId="272"/>
            <ac:spMk id="2" creationId="{AF45EF6A-F0A4-2B46-5DBB-7B913006059C}"/>
          </ac:spMkLst>
        </pc:spChg>
        <pc:spChg chg="del">
          <ac:chgData name="David Murphy" userId="da5b821b-eb61-4bb6-aebd-457f0b68ebd9" providerId="ADAL" clId="{5B910A48-E983-4E22-8F04-0D4AED84145D}" dt="2023-10-24T10:44:56.156" v="1" actId="478"/>
          <ac:spMkLst>
            <pc:docMk/>
            <pc:sldMk cId="15785670" sldId="272"/>
            <ac:spMk id="3" creationId="{72C50EF1-A47D-BE2E-911C-416F43CFD862}"/>
          </ac:spMkLst>
        </pc:spChg>
        <pc:picChg chg="add mod">
          <ac:chgData name="David Murphy" userId="da5b821b-eb61-4bb6-aebd-457f0b68ebd9" providerId="ADAL" clId="{5B910A48-E983-4E22-8F04-0D4AED84145D}" dt="2023-10-24T10:46:02.020" v="43" actId="14100"/>
          <ac:picMkLst>
            <pc:docMk/>
            <pc:sldMk cId="15785670" sldId="272"/>
            <ac:picMk id="4" creationId="{E71AC52D-07A5-0A0D-8B6E-8F90637E3EF8}"/>
          </ac:picMkLst>
        </pc:picChg>
      </pc:sldChg>
      <pc:sldChg chg="add">
        <pc:chgData name="David Murphy" userId="da5b821b-eb61-4bb6-aebd-457f0b68ebd9" providerId="ADAL" clId="{5B910A48-E983-4E22-8F04-0D4AED84145D}" dt="2023-10-24T11:11:10.274" v="60"/>
        <pc:sldMkLst>
          <pc:docMk/>
          <pc:sldMk cId="1401416158" sldId="1052"/>
        </pc:sldMkLst>
      </pc:sldChg>
      <pc:sldChg chg="add">
        <pc:chgData name="David Murphy" userId="da5b821b-eb61-4bb6-aebd-457f0b68ebd9" providerId="ADAL" clId="{5B910A48-E983-4E22-8F04-0D4AED84145D}" dt="2023-10-24T11:11:13.555" v="61"/>
        <pc:sldMkLst>
          <pc:docMk/>
          <pc:sldMk cId="1476696276" sldId="105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0029" y="765809"/>
            <a:ext cx="11618595" cy="0"/>
          </a:xfrm>
          <a:custGeom>
            <a:avLst/>
            <a:gdLst/>
            <a:ahLst/>
            <a:cxnLst/>
            <a:rect l="l" t="t" r="r" b="b"/>
            <a:pathLst>
              <a:path w="11618595">
                <a:moveTo>
                  <a:pt x="0" y="0"/>
                </a:moveTo>
                <a:lnTo>
                  <a:pt x="11618341" y="0"/>
                </a:lnTo>
              </a:path>
            </a:pathLst>
          </a:custGeom>
          <a:ln w="19050">
            <a:solidFill>
              <a:srgbClr val="0421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0030" y="6093714"/>
            <a:ext cx="11618595" cy="0"/>
          </a:xfrm>
          <a:custGeom>
            <a:avLst/>
            <a:gdLst/>
            <a:ahLst/>
            <a:cxnLst/>
            <a:rect l="l" t="t" r="r" b="b"/>
            <a:pathLst>
              <a:path w="11618595">
                <a:moveTo>
                  <a:pt x="0" y="0"/>
                </a:moveTo>
                <a:lnTo>
                  <a:pt x="11618341" y="0"/>
                </a:lnTo>
              </a:path>
            </a:pathLst>
          </a:custGeom>
          <a:ln w="22225">
            <a:solidFill>
              <a:srgbClr val="0421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021322"/>
            <a:ext cx="12187427" cy="8061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2685" y="1383233"/>
            <a:ext cx="10466628" cy="16725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3027" y="1028700"/>
            <a:ext cx="11543030" cy="4781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44630" y="6231737"/>
            <a:ext cx="219709" cy="165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d9u3KxGCio8?feature=oembe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ErSjc1PEGKE?feature=oembe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20EvKtdJwQ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0599" y="3557015"/>
            <a:ext cx="5211632" cy="296722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Practising </a:t>
            </a:r>
            <a:r>
              <a:rPr spc="-5" dirty="0"/>
              <a:t>Further</a:t>
            </a:r>
            <a:r>
              <a:rPr dirty="0"/>
              <a:t> </a:t>
            </a:r>
            <a:r>
              <a:rPr spc="-20" dirty="0"/>
              <a:t>Revision </a:t>
            </a:r>
            <a:r>
              <a:rPr spc="-1205" dirty="0"/>
              <a:t> </a:t>
            </a:r>
            <a:r>
              <a:rPr spc="-55" dirty="0"/>
              <a:t>Techniques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881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Leitner</a:t>
            </a:r>
            <a:r>
              <a:rPr sz="3600" spc="-3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Flashcard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pic>
        <p:nvPicPr>
          <p:cNvPr id="5" name="Online Media 4" title="The Leitner System">
            <a:hlinkClick r:id="" action="ppaction://media"/>
            <a:extLst>
              <a:ext uri="{FF2B5EF4-FFF2-40B4-BE49-F238E27FC236}">
                <a16:creationId xmlns:a16="http://schemas.microsoft.com/office/drawing/2014/main" id="{947B96F2-B1C2-B37C-742C-EB1237B22DA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0200" y="888873"/>
            <a:ext cx="8811552" cy="49785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881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Leitner</a:t>
            </a:r>
            <a:r>
              <a:rPr sz="3600" spc="-3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Flashcard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1780" y="2197607"/>
            <a:ext cx="5157216" cy="25770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28066" y="1105915"/>
            <a:ext cx="470281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I </a:t>
            </a:r>
            <a:r>
              <a:rPr sz="2400" spc="-10" dirty="0">
                <a:latin typeface="Calibri"/>
                <a:cs typeface="Calibri"/>
              </a:rPr>
              <a:t>answered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flashcard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correctly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Box </a:t>
            </a:r>
            <a:r>
              <a:rPr sz="2400" dirty="0">
                <a:latin typeface="Calibri"/>
                <a:cs typeface="Calibri"/>
              </a:rPr>
              <a:t>1.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Where</a:t>
            </a:r>
            <a:r>
              <a:rPr sz="2400" spc="-5" dirty="0">
                <a:latin typeface="Calibri"/>
                <a:cs typeface="Calibri"/>
              </a:rPr>
              <a:t> do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now?</a:t>
            </a:r>
            <a:endParaRPr sz="24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I </a:t>
            </a:r>
            <a:r>
              <a:rPr sz="2400" spc="-10" dirty="0">
                <a:latin typeface="Calibri"/>
                <a:cs typeface="Calibri"/>
              </a:rPr>
              <a:t>answered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flashcard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incorrectly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Box </a:t>
            </a:r>
            <a:r>
              <a:rPr sz="2400" dirty="0">
                <a:latin typeface="Calibri"/>
                <a:cs typeface="Calibri"/>
              </a:rPr>
              <a:t>1.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Where</a:t>
            </a:r>
            <a:r>
              <a:rPr sz="2400" spc="-5" dirty="0">
                <a:latin typeface="Calibri"/>
                <a:cs typeface="Calibri"/>
              </a:rPr>
              <a:t> do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10" dirty="0">
                <a:latin typeface="Calibri"/>
                <a:cs typeface="Calibri"/>
              </a:rPr>
              <a:t> now?</a:t>
            </a:r>
            <a:endParaRPr sz="24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I </a:t>
            </a:r>
            <a:r>
              <a:rPr sz="2400" spc="-10" dirty="0">
                <a:latin typeface="Calibri"/>
                <a:cs typeface="Calibri"/>
              </a:rPr>
              <a:t>answered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flashcard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correctly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Box </a:t>
            </a:r>
            <a:r>
              <a:rPr sz="2400" dirty="0">
                <a:latin typeface="Calibri"/>
                <a:cs typeface="Calibri"/>
              </a:rPr>
              <a:t>2.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Where</a:t>
            </a:r>
            <a:r>
              <a:rPr sz="2400" spc="-5" dirty="0">
                <a:latin typeface="Calibri"/>
                <a:cs typeface="Calibri"/>
              </a:rPr>
              <a:t> do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now?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answered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flashcard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incorrectly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Box </a:t>
            </a:r>
            <a:r>
              <a:rPr sz="2400" dirty="0">
                <a:latin typeface="Calibri"/>
                <a:cs typeface="Calibri"/>
              </a:rPr>
              <a:t>2.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Where</a:t>
            </a:r>
            <a:r>
              <a:rPr sz="2400" spc="-5" dirty="0">
                <a:latin typeface="Calibri"/>
                <a:cs typeface="Calibri"/>
              </a:rPr>
              <a:t> do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now?</a:t>
            </a:r>
            <a:endParaRPr sz="24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buAutoNum type="arabicPeriod" startAt="5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I </a:t>
            </a:r>
            <a:r>
              <a:rPr sz="2400" spc="-10" dirty="0">
                <a:latin typeface="Calibri"/>
                <a:cs typeface="Calibri"/>
              </a:rPr>
              <a:t>answered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flashcard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correctly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Box </a:t>
            </a:r>
            <a:r>
              <a:rPr sz="2400" dirty="0">
                <a:latin typeface="Calibri"/>
                <a:cs typeface="Calibri"/>
              </a:rPr>
              <a:t>3.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Where</a:t>
            </a:r>
            <a:r>
              <a:rPr sz="2400" spc="-5" dirty="0">
                <a:latin typeface="Calibri"/>
                <a:cs typeface="Calibri"/>
              </a:rPr>
              <a:t> do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now?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AutoNum type="arabicPeriod" startAt="5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answered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flashcard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incorrectly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Box </a:t>
            </a:r>
            <a:r>
              <a:rPr sz="2400" dirty="0">
                <a:latin typeface="Calibri"/>
                <a:cs typeface="Calibri"/>
              </a:rPr>
              <a:t>3.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Where</a:t>
            </a:r>
            <a:r>
              <a:rPr sz="2400" spc="-5" dirty="0">
                <a:latin typeface="Calibri"/>
                <a:cs typeface="Calibri"/>
              </a:rPr>
              <a:t> do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now?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13782" y="1119377"/>
            <a:ext cx="826135" cy="64770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70815" rIns="0" bIns="0" rtlCol="0">
            <a:spAutoFit/>
          </a:bodyPr>
          <a:lstStyle/>
          <a:p>
            <a:pPr marL="158750">
              <a:lnSpc>
                <a:spcPct val="100000"/>
              </a:lnSpc>
              <a:spcBef>
                <a:spcPts val="1345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13782" y="1911857"/>
            <a:ext cx="826135" cy="64643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70815" rIns="0" bIns="0" rtlCol="0">
            <a:spAutoFit/>
          </a:bodyPr>
          <a:lstStyle/>
          <a:p>
            <a:pPr marL="158750">
              <a:lnSpc>
                <a:spcPct val="100000"/>
              </a:lnSpc>
              <a:spcBef>
                <a:spcPts val="1345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13782" y="2704338"/>
            <a:ext cx="826135" cy="64643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70815" rIns="0" bIns="0" rtlCol="0">
            <a:spAutoFit/>
          </a:bodyPr>
          <a:lstStyle/>
          <a:p>
            <a:pPr marL="158750">
              <a:lnSpc>
                <a:spcPct val="100000"/>
              </a:lnSpc>
              <a:spcBef>
                <a:spcPts val="1345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13782" y="3429761"/>
            <a:ext cx="826135" cy="64643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70815" rIns="0" bIns="0" rtlCol="0">
            <a:spAutoFit/>
          </a:bodyPr>
          <a:lstStyle/>
          <a:p>
            <a:pPr marL="158750">
              <a:lnSpc>
                <a:spcPct val="100000"/>
              </a:lnSpc>
              <a:spcBef>
                <a:spcPts val="1345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113782" y="4249673"/>
            <a:ext cx="826135" cy="646430"/>
          </a:xfrm>
          <a:custGeom>
            <a:avLst/>
            <a:gdLst/>
            <a:ahLst/>
            <a:cxnLst/>
            <a:rect l="l" t="t" r="r" b="b"/>
            <a:pathLst>
              <a:path w="826135" h="646429">
                <a:moveTo>
                  <a:pt x="0" y="646176"/>
                </a:moveTo>
                <a:lnTo>
                  <a:pt x="826008" y="646176"/>
                </a:lnTo>
                <a:lnTo>
                  <a:pt x="826008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126482" y="4262373"/>
            <a:ext cx="800735" cy="647065"/>
          </a:xfrm>
          <a:prstGeom prst="rect">
            <a:avLst/>
          </a:prstGeom>
          <a:solidFill>
            <a:srgbClr val="4F81BC"/>
          </a:solidFill>
        </p:spPr>
        <p:txBody>
          <a:bodyPr vert="horz" wrap="square" lIns="0" tIns="157480" rIns="0" bIns="0" rtlCol="0">
            <a:spAutoFit/>
          </a:bodyPr>
          <a:lstStyle/>
          <a:p>
            <a:pPr marL="146050">
              <a:lnSpc>
                <a:spcPct val="100000"/>
              </a:lnSpc>
              <a:spcBef>
                <a:spcPts val="1240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3782" y="4947665"/>
            <a:ext cx="826135" cy="646430"/>
          </a:xfrm>
          <a:custGeom>
            <a:avLst/>
            <a:gdLst/>
            <a:ahLst/>
            <a:cxnLst/>
            <a:rect l="l" t="t" r="r" b="b"/>
            <a:pathLst>
              <a:path w="826135" h="646429">
                <a:moveTo>
                  <a:pt x="0" y="646176"/>
                </a:moveTo>
                <a:lnTo>
                  <a:pt x="826008" y="646176"/>
                </a:lnTo>
                <a:lnTo>
                  <a:pt x="826008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126482" y="4934458"/>
            <a:ext cx="800735" cy="647065"/>
          </a:xfrm>
          <a:prstGeom prst="rect">
            <a:avLst/>
          </a:prstGeom>
          <a:solidFill>
            <a:srgbClr val="4F81BC"/>
          </a:solidFill>
        </p:spPr>
        <p:txBody>
          <a:bodyPr vert="horz" wrap="square" lIns="0" tIns="183515" rIns="0" bIns="0" rtlCol="0">
            <a:spAutoFit/>
          </a:bodyPr>
          <a:lstStyle/>
          <a:p>
            <a:pPr marL="146050">
              <a:lnSpc>
                <a:spcPct val="100000"/>
              </a:lnSpc>
              <a:spcBef>
                <a:spcPts val="1445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881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Leitner</a:t>
            </a:r>
            <a:r>
              <a:rPr sz="3600" spc="-3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Flashcard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017269" y="947166"/>
            <a:ext cx="2857500" cy="4965700"/>
          </a:xfrm>
          <a:custGeom>
            <a:avLst/>
            <a:gdLst/>
            <a:ahLst/>
            <a:cxnLst/>
            <a:rect l="l" t="t" r="r" b="b"/>
            <a:pathLst>
              <a:path w="2857500" h="4965700">
                <a:moveTo>
                  <a:pt x="476250" y="4965192"/>
                </a:moveTo>
                <a:lnTo>
                  <a:pt x="427557" y="4962733"/>
                </a:lnTo>
                <a:lnTo>
                  <a:pt x="380271" y="4955515"/>
                </a:lnTo>
                <a:lnTo>
                  <a:pt x="334631" y="4943780"/>
                </a:lnTo>
                <a:lnTo>
                  <a:pt x="290875" y="4927764"/>
                </a:lnTo>
                <a:lnTo>
                  <a:pt x="249244" y="4907709"/>
                </a:lnTo>
                <a:lnTo>
                  <a:pt x="209977" y="4883853"/>
                </a:lnTo>
                <a:lnTo>
                  <a:pt x="173314" y="4856436"/>
                </a:lnTo>
                <a:lnTo>
                  <a:pt x="139493" y="4825698"/>
                </a:lnTo>
                <a:lnTo>
                  <a:pt x="108755" y="4791877"/>
                </a:lnTo>
                <a:lnTo>
                  <a:pt x="81338" y="4755214"/>
                </a:lnTo>
                <a:lnTo>
                  <a:pt x="57482" y="4715947"/>
                </a:lnTo>
                <a:lnTo>
                  <a:pt x="37427" y="4674316"/>
                </a:lnTo>
                <a:lnTo>
                  <a:pt x="21411" y="4630560"/>
                </a:lnTo>
                <a:lnTo>
                  <a:pt x="9676" y="4584920"/>
                </a:lnTo>
                <a:lnTo>
                  <a:pt x="2458" y="4537634"/>
                </a:lnTo>
                <a:lnTo>
                  <a:pt x="0" y="4488942"/>
                </a:lnTo>
                <a:lnTo>
                  <a:pt x="0" y="476250"/>
                </a:lnTo>
                <a:lnTo>
                  <a:pt x="2458" y="427557"/>
                </a:lnTo>
                <a:lnTo>
                  <a:pt x="9676" y="380271"/>
                </a:lnTo>
                <a:lnTo>
                  <a:pt x="21411" y="334631"/>
                </a:lnTo>
                <a:lnTo>
                  <a:pt x="37427" y="290875"/>
                </a:lnTo>
                <a:lnTo>
                  <a:pt x="57482" y="249244"/>
                </a:lnTo>
                <a:lnTo>
                  <a:pt x="81338" y="209977"/>
                </a:lnTo>
                <a:lnTo>
                  <a:pt x="108755" y="173314"/>
                </a:lnTo>
                <a:lnTo>
                  <a:pt x="139493" y="139493"/>
                </a:lnTo>
                <a:lnTo>
                  <a:pt x="173314" y="108755"/>
                </a:lnTo>
                <a:lnTo>
                  <a:pt x="209977" y="81338"/>
                </a:lnTo>
                <a:lnTo>
                  <a:pt x="249244" y="57482"/>
                </a:lnTo>
                <a:lnTo>
                  <a:pt x="290875" y="37427"/>
                </a:lnTo>
                <a:lnTo>
                  <a:pt x="334631" y="21411"/>
                </a:lnTo>
                <a:lnTo>
                  <a:pt x="380271" y="9676"/>
                </a:lnTo>
                <a:lnTo>
                  <a:pt x="427557" y="2458"/>
                </a:lnTo>
                <a:lnTo>
                  <a:pt x="476250" y="0"/>
                </a:lnTo>
                <a:lnTo>
                  <a:pt x="2381250" y="0"/>
                </a:lnTo>
                <a:lnTo>
                  <a:pt x="2429942" y="2458"/>
                </a:lnTo>
                <a:lnTo>
                  <a:pt x="2477228" y="9676"/>
                </a:lnTo>
                <a:lnTo>
                  <a:pt x="2522868" y="21411"/>
                </a:lnTo>
                <a:lnTo>
                  <a:pt x="2566624" y="37427"/>
                </a:lnTo>
                <a:lnTo>
                  <a:pt x="2608255" y="57482"/>
                </a:lnTo>
                <a:lnTo>
                  <a:pt x="2647522" y="81338"/>
                </a:lnTo>
                <a:lnTo>
                  <a:pt x="2684185" y="108755"/>
                </a:lnTo>
                <a:lnTo>
                  <a:pt x="2718006" y="139493"/>
                </a:lnTo>
                <a:lnTo>
                  <a:pt x="2748744" y="173314"/>
                </a:lnTo>
                <a:lnTo>
                  <a:pt x="2776161" y="209977"/>
                </a:lnTo>
                <a:lnTo>
                  <a:pt x="2800017" y="249244"/>
                </a:lnTo>
                <a:lnTo>
                  <a:pt x="2820072" y="290875"/>
                </a:lnTo>
                <a:lnTo>
                  <a:pt x="2836088" y="334631"/>
                </a:lnTo>
                <a:lnTo>
                  <a:pt x="2847823" y="380271"/>
                </a:lnTo>
                <a:lnTo>
                  <a:pt x="2855041" y="427557"/>
                </a:lnTo>
                <a:lnTo>
                  <a:pt x="2857500" y="476250"/>
                </a:lnTo>
                <a:lnTo>
                  <a:pt x="2857500" y="4488942"/>
                </a:lnTo>
                <a:lnTo>
                  <a:pt x="2855041" y="4537634"/>
                </a:lnTo>
                <a:lnTo>
                  <a:pt x="2847823" y="4584920"/>
                </a:lnTo>
                <a:lnTo>
                  <a:pt x="2836088" y="4630560"/>
                </a:lnTo>
                <a:lnTo>
                  <a:pt x="2820072" y="4674316"/>
                </a:lnTo>
                <a:lnTo>
                  <a:pt x="2800017" y="4715947"/>
                </a:lnTo>
                <a:lnTo>
                  <a:pt x="2776161" y="4755214"/>
                </a:lnTo>
                <a:lnTo>
                  <a:pt x="2748744" y="4791877"/>
                </a:lnTo>
                <a:lnTo>
                  <a:pt x="2718006" y="4825698"/>
                </a:lnTo>
                <a:lnTo>
                  <a:pt x="2684185" y="4856436"/>
                </a:lnTo>
                <a:lnTo>
                  <a:pt x="2647522" y="4883853"/>
                </a:lnTo>
                <a:lnTo>
                  <a:pt x="2608255" y="4907709"/>
                </a:lnTo>
                <a:lnTo>
                  <a:pt x="2566624" y="4927764"/>
                </a:lnTo>
                <a:lnTo>
                  <a:pt x="2522868" y="4943780"/>
                </a:lnTo>
                <a:lnTo>
                  <a:pt x="2477228" y="4955515"/>
                </a:lnTo>
                <a:lnTo>
                  <a:pt x="2429942" y="4962733"/>
                </a:lnTo>
                <a:lnTo>
                  <a:pt x="2381250" y="4965192"/>
                </a:lnTo>
                <a:lnTo>
                  <a:pt x="476250" y="49651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82495" y="4698491"/>
            <a:ext cx="1524000" cy="9239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596900" marR="167640" indent="-424180">
              <a:lnSpc>
                <a:spcPct val="100000"/>
              </a:lnSpc>
              <a:spcBef>
                <a:spcPts val="250"/>
              </a:spcBef>
            </a:pPr>
            <a:r>
              <a:rPr sz="1800" spc="-20" dirty="0">
                <a:latin typeface="Calibri"/>
                <a:cs typeface="Calibri"/>
              </a:rPr>
              <a:t>BOX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1: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Every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day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5064" y="2967227"/>
            <a:ext cx="1524000" cy="9239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1800" spc="-20" dirty="0">
                <a:latin typeface="Calibri"/>
                <a:cs typeface="Calibri"/>
              </a:rPr>
              <a:t>BOX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2: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Tuesday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&amp;</a:t>
            </a:r>
            <a:endParaRPr sz="18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Thursday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5064" y="1345691"/>
            <a:ext cx="1524000" cy="9239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245"/>
              </a:spcBef>
            </a:pPr>
            <a:r>
              <a:rPr sz="1800" spc="-20" dirty="0">
                <a:latin typeface="Calibri"/>
                <a:cs typeface="Calibri"/>
              </a:rPr>
              <a:t>BOX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3: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Friday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052570" y="1245361"/>
            <a:ext cx="774065" cy="4390390"/>
            <a:chOff x="4052570" y="1245361"/>
            <a:chExt cx="774065" cy="4390390"/>
          </a:xfrm>
        </p:grpSpPr>
        <p:sp>
          <p:nvSpPr>
            <p:cNvPr id="8" name="object 8"/>
            <p:cNvSpPr/>
            <p:nvPr/>
          </p:nvSpPr>
          <p:spPr>
            <a:xfrm>
              <a:off x="4065270" y="1258061"/>
              <a:ext cx="748665" cy="4364990"/>
            </a:xfrm>
            <a:custGeom>
              <a:avLst/>
              <a:gdLst/>
              <a:ahLst/>
              <a:cxnLst/>
              <a:rect l="l" t="t" r="r" b="b"/>
              <a:pathLst>
                <a:path w="748664" h="4364990">
                  <a:moveTo>
                    <a:pt x="561213" y="0"/>
                  </a:moveTo>
                  <a:lnTo>
                    <a:pt x="187070" y="0"/>
                  </a:lnTo>
                  <a:lnTo>
                    <a:pt x="187070" y="3990594"/>
                  </a:lnTo>
                  <a:lnTo>
                    <a:pt x="0" y="3990594"/>
                  </a:lnTo>
                  <a:lnTo>
                    <a:pt x="374141" y="4364736"/>
                  </a:lnTo>
                  <a:lnTo>
                    <a:pt x="748283" y="3990594"/>
                  </a:lnTo>
                  <a:lnTo>
                    <a:pt x="561213" y="3990594"/>
                  </a:lnTo>
                  <a:lnTo>
                    <a:pt x="56121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65270" y="1258061"/>
              <a:ext cx="748665" cy="4364990"/>
            </a:xfrm>
            <a:custGeom>
              <a:avLst/>
              <a:gdLst/>
              <a:ahLst/>
              <a:cxnLst/>
              <a:rect l="l" t="t" r="r" b="b"/>
              <a:pathLst>
                <a:path w="748664" h="4364990">
                  <a:moveTo>
                    <a:pt x="0" y="3990594"/>
                  </a:moveTo>
                  <a:lnTo>
                    <a:pt x="187070" y="3990594"/>
                  </a:lnTo>
                  <a:lnTo>
                    <a:pt x="187070" y="0"/>
                  </a:lnTo>
                  <a:lnTo>
                    <a:pt x="561213" y="0"/>
                  </a:lnTo>
                  <a:lnTo>
                    <a:pt x="561213" y="3990594"/>
                  </a:lnTo>
                  <a:lnTo>
                    <a:pt x="748283" y="3990594"/>
                  </a:lnTo>
                  <a:lnTo>
                    <a:pt x="374141" y="4364736"/>
                  </a:lnTo>
                  <a:lnTo>
                    <a:pt x="0" y="3990594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4261" y="1234694"/>
            <a:ext cx="775335" cy="4390390"/>
            <a:chOff x="64261" y="1234694"/>
            <a:chExt cx="775335" cy="4390390"/>
          </a:xfrm>
        </p:grpSpPr>
        <p:sp>
          <p:nvSpPr>
            <p:cNvPr id="11" name="object 11"/>
            <p:cNvSpPr/>
            <p:nvPr/>
          </p:nvSpPr>
          <p:spPr>
            <a:xfrm>
              <a:off x="76961" y="1247394"/>
              <a:ext cx="749935" cy="4364990"/>
            </a:xfrm>
            <a:custGeom>
              <a:avLst/>
              <a:gdLst/>
              <a:ahLst/>
              <a:cxnLst/>
              <a:rect l="l" t="t" r="r" b="b"/>
              <a:pathLst>
                <a:path w="749935" h="4364990">
                  <a:moveTo>
                    <a:pt x="374904" y="0"/>
                  </a:moveTo>
                  <a:lnTo>
                    <a:pt x="0" y="374903"/>
                  </a:lnTo>
                  <a:lnTo>
                    <a:pt x="187452" y="374903"/>
                  </a:lnTo>
                  <a:lnTo>
                    <a:pt x="187452" y="4364735"/>
                  </a:lnTo>
                  <a:lnTo>
                    <a:pt x="562356" y="4364735"/>
                  </a:lnTo>
                  <a:lnTo>
                    <a:pt x="562356" y="374903"/>
                  </a:lnTo>
                  <a:lnTo>
                    <a:pt x="749807" y="374903"/>
                  </a:lnTo>
                  <a:lnTo>
                    <a:pt x="3749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6961" y="1247394"/>
              <a:ext cx="749935" cy="4364990"/>
            </a:xfrm>
            <a:custGeom>
              <a:avLst/>
              <a:gdLst/>
              <a:ahLst/>
              <a:cxnLst/>
              <a:rect l="l" t="t" r="r" b="b"/>
              <a:pathLst>
                <a:path w="749935" h="4364990">
                  <a:moveTo>
                    <a:pt x="749807" y="374903"/>
                  </a:moveTo>
                  <a:lnTo>
                    <a:pt x="562356" y="374903"/>
                  </a:lnTo>
                  <a:lnTo>
                    <a:pt x="562356" y="4364735"/>
                  </a:lnTo>
                  <a:lnTo>
                    <a:pt x="187452" y="4364735"/>
                  </a:lnTo>
                  <a:lnTo>
                    <a:pt x="187452" y="374903"/>
                  </a:lnTo>
                  <a:lnTo>
                    <a:pt x="0" y="374903"/>
                  </a:lnTo>
                  <a:lnTo>
                    <a:pt x="374904" y="0"/>
                  </a:lnTo>
                  <a:lnTo>
                    <a:pt x="749807" y="374903"/>
                  </a:lnTo>
                  <a:close/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216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1F5F"/>
                </a:solidFill>
              </a:rPr>
              <a:t>Cornell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15" dirty="0">
                <a:solidFill>
                  <a:srgbClr val="001F5F"/>
                </a:solidFill>
              </a:rPr>
              <a:t>Notes</a:t>
            </a:r>
            <a:r>
              <a:rPr sz="3600" spc="-25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8300" y="949452"/>
            <a:ext cx="8267700" cy="496062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216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1F5F"/>
                </a:solidFill>
              </a:rPr>
              <a:t>Cornell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15" dirty="0">
                <a:solidFill>
                  <a:srgbClr val="001F5F"/>
                </a:solidFill>
              </a:rPr>
              <a:t>Notes</a:t>
            </a:r>
            <a:r>
              <a:rPr sz="3600" spc="-25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pic>
        <p:nvPicPr>
          <p:cNvPr id="5" name="Online Media 4" title="How To Take Cornell Notes Properly (Video)">
            <a:hlinkClick r:id="" action="ppaction://media"/>
            <a:extLst>
              <a:ext uri="{FF2B5EF4-FFF2-40B4-BE49-F238E27FC236}">
                <a16:creationId xmlns:a16="http://schemas.microsoft.com/office/drawing/2014/main" id="{BD4C71E2-1A13-2F90-070E-C883B912A6A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09800" y="1301750"/>
            <a:ext cx="7530088" cy="425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216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1F5F"/>
                </a:solidFill>
              </a:rPr>
              <a:t>Cornell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15" dirty="0">
                <a:solidFill>
                  <a:srgbClr val="001F5F"/>
                </a:solidFill>
              </a:rPr>
              <a:t>Notes</a:t>
            </a:r>
            <a:r>
              <a:rPr sz="3600" spc="-25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936" y="807719"/>
            <a:ext cx="4017264" cy="49164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59223" y="845819"/>
            <a:ext cx="3300983" cy="494995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45780" y="845819"/>
            <a:ext cx="3727704" cy="4815923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216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1F5F"/>
                </a:solidFill>
              </a:rPr>
              <a:t>Cornell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15" dirty="0">
                <a:solidFill>
                  <a:srgbClr val="001F5F"/>
                </a:solidFill>
              </a:rPr>
              <a:t>Notes</a:t>
            </a:r>
            <a:r>
              <a:rPr sz="3600" spc="-25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230225" y="1058036"/>
            <a:ext cx="11642090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There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are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many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different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92929"/>
                </a:solidFill>
                <a:latin typeface="Calibri"/>
                <a:cs typeface="Calibri"/>
              </a:rPr>
              <a:t>ways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of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taking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notes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in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school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or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at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the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92929"/>
                </a:solidFill>
                <a:latin typeface="Calibri"/>
                <a:cs typeface="Calibri"/>
              </a:rPr>
              <a:t>university.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Some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prefer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to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92929"/>
                </a:solidFill>
                <a:latin typeface="Calibri"/>
                <a:cs typeface="Calibri"/>
              </a:rPr>
              <a:t>take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a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structured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approach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and 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use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an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outline</a:t>
            </a:r>
            <a:r>
              <a:rPr sz="1800" spc="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method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to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92929"/>
                </a:solidFill>
                <a:latin typeface="Calibri"/>
                <a:cs typeface="Calibri"/>
              </a:rPr>
              <a:t>take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notes,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some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may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prefer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a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visual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92929"/>
                </a:solidFill>
                <a:latin typeface="Calibri"/>
                <a:cs typeface="Calibri"/>
              </a:rPr>
              <a:t>way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and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draw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mind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maps,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some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may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even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use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no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structure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at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all. </a:t>
            </a:r>
            <a:r>
              <a:rPr sz="1800" spc="-30" dirty="0">
                <a:solidFill>
                  <a:srgbClr val="292929"/>
                </a:solidFill>
                <a:latin typeface="Calibri"/>
                <a:cs typeface="Calibri"/>
              </a:rPr>
              <a:t>However,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there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is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92929"/>
                </a:solidFill>
                <a:latin typeface="Calibri"/>
                <a:cs typeface="Calibri"/>
              </a:rPr>
              <a:t>one</a:t>
            </a:r>
            <a:r>
              <a:rPr sz="1800" b="1" spc="-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92929"/>
                </a:solidFill>
                <a:latin typeface="Calibri"/>
                <a:cs typeface="Calibri"/>
              </a:rPr>
              <a:t>note-taking</a:t>
            </a:r>
            <a:r>
              <a:rPr sz="1800" b="1" spc="-10" dirty="0">
                <a:solidFill>
                  <a:srgbClr val="292929"/>
                </a:solidFill>
                <a:latin typeface="Calibri"/>
                <a:cs typeface="Calibri"/>
              </a:rPr>
              <a:t> technique</a:t>
            </a:r>
            <a:r>
              <a:rPr sz="1800" b="1" spc="-4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92929"/>
                </a:solidFill>
                <a:latin typeface="Calibri"/>
                <a:cs typeface="Calibri"/>
              </a:rPr>
              <a:t>that</a:t>
            </a:r>
            <a:r>
              <a:rPr sz="1800" b="1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92929"/>
                </a:solidFill>
                <a:latin typeface="Calibri"/>
                <a:cs typeface="Calibri"/>
              </a:rPr>
              <a:t>is</a:t>
            </a:r>
            <a:r>
              <a:rPr sz="1800" b="1" spc="-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92929"/>
                </a:solidFill>
                <a:latin typeface="Calibri"/>
                <a:cs typeface="Calibri"/>
              </a:rPr>
              <a:t>superior</a:t>
            </a:r>
            <a:r>
              <a:rPr sz="1800" b="1" spc="-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92929"/>
                </a:solidFill>
                <a:latin typeface="Calibri"/>
                <a:cs typeface="Calibri"/>
              </a:rPr>
              <a:t>to </a:t>
            </a:r>
            <a:r>
              <a:rPr sz="1800" b="1" spc="-5" dirty="0">
                <a:solidFill>
                  <a:srgbClr val="292929"/>
                </a:solidFill>
                <a:latin typeface="Calibri"/>
                <a:cs typeface="Calibri"/>
              </a:rPr>
              <a:t>others</a:t>
            </a:r>
            <a:r>
              <a:rPr sz="1800" b="1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in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many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cases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and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science</a:t>
            </a:r>
            <a:r>
              <a:rPr sz="1800" spc="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has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proven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that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is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not </a:t>
            </a:r>
            <a:r>
              <a:rPr sz="1800" spc="-39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only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more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efficient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but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also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makes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it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lot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easier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to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review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notes,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for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example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when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preparing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for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an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exam.</a:t>
            </a:r>
            <a:endParaRPr sz="1800">
              <a:latin typeface="Calibri"/>
              <a:cs typeface="Calibri"/>
            </a:endParaRPr>
          </a:p>
          <a:p>
            <a:pPr marL="12700" marR="87630">
              <a:lnSpc>
                <a:spcPct val="100000"/>
              </a:lnSpc>
            </a:pP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technique</a:t>
            </a:r>
            <a:r>
              <a:rPr sz="1800" spc="4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we‘re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referring</a:t>
            </a:r>
            <a:r>
              <a:rPr sz="1800" spc="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to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is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called</a:t>
            </a:r>
            <a:r>
              <a:rPr sz="1800" spc="5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92929"/>
                </a:solidFill>
                <a:latin typeface="Calibri"/>
                <a:cs typeface="Calibri"/>
              </a:rPr>
              <a:t>“Cornell</a:t>
            </a:r>
            <a:r>
              <a:rPr sz="1800" b="1" spc="-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92929"/>
                </a:solidFill>
                <a:latin typeface="Calibri"/>
                <a:cs typeface="Calibri"/>
              </a:rPr>
              <a:t>Note</a:t>
            </a:r>
            <a:r>
              <a:rPr sz="1800" b="1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92929"/>
                </a:solidFill>
                <a:latin typeface="Calibri"/>
                <a:cs typeface="Calibri"/>
              </a:rPr>
              <a:t>Taking”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.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It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is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 </a:t>
            </a:r>
            <a:r>
              <a:rPr sz="1800" spc="-20" dirty="0">
                <a:solidFill>
                  <a:srgbClr val="292929"/>
                </a:solidFill>
                <a:latin typeface="Calibri"/>
                <a:cs typeface="Calibri"/>
              </a:rPr>
              <a:t>system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for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taking,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organizing</a:t>
            </a:r>
            <a:r>
              <a:rPr sz="1800" spc="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and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reviewing</a:t>
            </a:r>
            <a:r>
              <a:rPr sz="1800" spc="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notes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and </a:t>
            </a:r>
            <a:r>
              <a:rPr sz="1800" spc="-39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has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been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devised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by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35" dirty="0">
                <a:solidFill>
                  <a:srgbClr val="292929"/>
                </a:solidFill>
                <a:latin typeface="Calibri"/>
                <a:cs typeface="Calibri"/>
              </a:rPr>
              <a:t>Prof.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92929"/>
                </a:solidFill>
                <a:latin typeface="Calibri"/>
                <a:cs typeface="Calibri"/>
              </a:rPr>
              <a:t>Walter</a:t>
            </a:r>
            <a:r>
              <a:rPr sz="1800" spc="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Pauk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of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Cornell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University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in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1950s.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292929"/>
                </a:solidFill>
                <a:latin typeface="Calibri"/>
                <a:cs typeface="Calibri"/>
              </a:rPr>
              <a:t>How</a:t>
            </a:r>
            <a:r>
              <a:rPr sz="1800" b="1" spc="-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92929"/>
                </a:solidFill>
                <a:latin typeface="Calibri"/>
                <a:cs typeface="Calibri"/>
              </a:rPr>
              <a:t>to</a:t>
            </a:r>
            <a:r>
              <a:rPr sz="1800" b="1" spc="-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50" dirty="0">
                <a:solidFill>
                  <a:srgbClr val="292929"/>
                </a:solidFill>
                <a:latin typeface="Calibri"/>
                <a:cs typeface="Calibri"/>
              </a:rPr>
              <a:t>Take</a:t>
            </a:r>
            <a:r>
              <a:rPr sz="1800" b="1" spc="-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92929"/>
                </a:solidFill>
                <a:latin typeface="Calibri"/>
                <a:cs typeface="Calibri"/>
              </a:rPr>
              <a:t>Cornell</a:t>
            </a:r>
            <a:r>
              <a:rPr sz="1800" b="1" spc="-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92929"/>
                </a:solidFill>
                <a:latin typeface="Calibri"/>
                <a:cs typeface="Calibri"/>
              </a:rPr>
              <a:t>Notes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It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requires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very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little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preparation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which</a:t>
            </a:r>
            <a:r>
              <a:rPr sz="1800" spc="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makes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it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ideal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for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taking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in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class.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page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will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be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divided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into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4</a:t>
            </a:r>
            <a:r>
              <a:rPr sz="1800" spc="8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—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or sometimes</a:t>
            </a:r>
            <a:endParaRPr sz="1800">
              <a:latin typeface="Calibri"/>
              <a:cs typeface="Calibri"/>
            </a:endParaRPr>
          </a:p>
          <a:p>
            <a:pPr marL="12700" marR="22796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only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3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—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different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sections: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30" dirty="0">
                <a:solidFill>
                  <a:srgbClr val="292929"/>
                </a:solidFill>
                <a:latin typeface="Calibri"/>
                <a:cs typeface="Calibri"/>
              </a:rPr>
              <a:t>Two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columns,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one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area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at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the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bottom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of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the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page,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and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one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smaller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area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at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the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top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of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page. </a:t>
            </a:r>
            <a:r>
              <a:rPr sz="1800" spc="-39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idea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behind</a:t>
            </a:r>
            <a:r>
              <a:rPr sz="1800" spc="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this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is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very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30" dirty="0">
                <a:solidFill>
                  <a:srgbClr val="292929"/>
                </a:solidFill>
                <a:latin typeface="Calibri"/>
                <a:cs typeface="Calibri"/>
              </a:rPr>
              <a:t>easy.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All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actual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notes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from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lecture</a:t>
            </a:r>
            <a:r>
              <a:rPr sz="1800" spc="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go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into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main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note-taking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column.</a:t>
            </a:r>
            <a:endParaRPr sz="1800">
              <a:latin typeface="Calibri"/>
              <a:cs typeface="Calibri"/>
            </a:endParaRPr>
          </a:p>
          <a:p>
            <a:pPr marL="12700" marR="189865">
              <a:lnSpc>
                <a:spcPct val="100000"/>
              </a:lnSpc>
            </a:pP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smaller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column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on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left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side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is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for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questions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about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notes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that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can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be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answered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when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reviewing</a:t>
            </a:r>
            <a:r>
              <a:rPr sz="1800" spc="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and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keywords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or </a:t>
            </a:r>
            <a:r>
              <a:rPr sz="1800" spc="-39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comments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that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92929"/>
                </a:solidFill>
                <a:latin typeface="Calibri"/>
                <a:cs typeface="Calibri"/>
              </a:rPr>
              <a:t>make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the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whole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reviewing</a:t>
            </a:r>
            <a:r>
              <a:rPr sz="1800" spc="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and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exam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preparation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process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30" dirty="0">
                <a:solidFill>
                  <a:srgbClr val="292929"/>
                </a:solidFill>
                <a:latin typeface="Calibri"/>
                <a:cs typeface="Calibri"/>
              </a:rPr>
              <a:t>easier.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When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reviewing</a:t>
            </a:r>
            <a:r>
              <a:rPr sz="1800" spc="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notes,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brief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summary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of every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page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should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be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written</a:t>
            </a:r>
            <a:r>
              <a:rPr sz="1800" spc="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into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section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at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bottom.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Besides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being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very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efficient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92929"/>
                </a:solidFill>
                <a:latin typeface="Calibri"/>
                <a:cs typeface="Calibri"/>
              </a:rPr>
              <a:t>way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of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taking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great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notes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in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class,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Cornell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</a:t>
            </a:r>
            <a:r>
              <a:rPr sz="1800" spc="3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taking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is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perfect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tip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for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exam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 preparation.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solidFill>
                  <a:srgbClr val="292929"/>
                </a:solidFill>
                <a:latin typeface="Calibri"/>
                <a:cs typeface="Calibri"/>
              </a:rPr>
              <a:t>Here’s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why: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92929"/>
                </a:solidFill>
                <a:latin typeface="Calibri"/>
                <a:cs typeface="Calibri"/>
              </a:rPr>
              <a:t>system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itself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encourages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you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to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reflect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your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notes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by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actively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summarizing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them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in</a:t>
            </a:r>
            <a:r>
              <a:rPr sz="1800" spc="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their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own</a:t>
            </a:r>
            <a:r>
              <a:rPr sz="1800" spc="2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words. Often,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this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can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already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be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enough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to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remember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study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notes</a:t>
            </a:r>
            <a:r>
              <a:rPr sz="1800" spc="2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and </a:t>
            </a:r>
            <a:r>
              <a:rPr sz="1800" spc="-10" dirty="0">
                <a:solidFill>
                  <a:srgbClr val="292929"/>
                </a:solidFill>
                <a:latin typeface="Calibri"/>
                <a:cs typeface="Calibri"/>
              </a:rPr>
              <a:t>to</a:t>
            </a:r>
            <a:r>
              <a:rPr sz="1800" spc="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successfully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92929"/>
                </a:solidFill>
                <a:latin typeface="Calibri"/>
                <a:cs typeface="Calibri"/>
              </a:rPr>
              <a:t>pass </a:t>
            </a:r>
            <a:r>
              <a:rPr sz="1800" dirty="0">
                <a:solidFill>
                  <a:srgbClr val="292929"/>
                </a:solidFill>
                <a:latin typeface="Calibri"/>
                <a:cs typeface="Calibri"/>
              </a:rPr>
              <a:t>an</a:t>
            </a:r>
            <a:r>
              <a:rPr sz="1800" spc="10" dirty="0">
                <a:solidFill>
                  <a:srgbClr val="2929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92929"/>
                </a:solidFill>
                <a:latin typeface="Calibri"/>
                <a:cs typeface="Calibri"/>
              </a:rPr>
              <a:t>exam.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6157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1F5F"/>
                </a:solidFill>
              </a:rPr>
              <a:t>Planning</a:t>
            </a:r>
            <a:r>
              <a:rPr sz="3600" spc="-2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your</a:t>
            </a:r>
            <a:r>
              <a:rPr sz="3600" spc="-25" dirty="0">
                <a:solidFill>
                  <a:srgbClr val="001F5F"/>
                </a:solidFill>
              </a:rPr>
              <a:t> </a:t>
            </a:r>
            <a:r>
              <a:rPr sz="3600" spc="-15" dirty="0">
                <a:solidFill>
                  <a:srgbClr val="001F5F"/>
                </a:solidFill>
              </a:rPr>
              <a:t>Revision</a:t>
            </a:r>
            <a:r>
              <a:rPr sz="3600" spc="-25" dirty="0">
                <a:solidFill>
                  <a:srgbClr val="001F5F"/>
                </a:solidFill>
              </a:rPr>
              <a:t> </a:t>
            </a:r>
            <a:r>
              <a:rPr sz="3600" dirty="0">
                <a:solidFill>
                  <a:srgbClr val="001F5F"/>
                </a:solidFill>
              </a:rPr>
              <a:t>Schedule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43027" y="1028700"/>
          <a:ext cx="11521436" cy="4768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30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MON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TUES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WEDS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THURS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FRI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0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SUBJECT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English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Maths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Science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0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FOCUS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30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MON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TUES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WEDS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THURS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FRI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6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SUBJECT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English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Maths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Science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30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FOCUS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1838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Summa</a:t>
            </a:r>
            <a:r>
              <a:rPr sz="3600" spc="15" dirty="0">
                <a:solidFill>
                  <a:srgbClr val="001F5F"/>
                </a:solidFill>
              </a:rPr>
              <a:t>r</a:t>
            </a:r>
            <a:r>
              <a:rPr sz="3600" dirty="0">
                <a:solidFill>
                  <a:srgbClr val="001F5F"/>
                </a:solidFill>
              </a:rPr>
              <a:t>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8066" y="1651203"/>
            <a:ext cx="10288270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summary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then,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today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we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have: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Practised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Leitner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Flashcard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method.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Practised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Cornell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Notes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method.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Planned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out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schedule</a:t>
            </a:r>
            <a:r>
              <a:rPr sz="28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the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first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two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weeks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this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term.</a:t>
            </a:r>
            <a:endParaRPr sz="2800">
              <a:latin typeface="Calibri"/>
              <a:cs typeface="Calibri"/>
            </a:endParaRPr>
          </a:p>
          <a:p>
            <a:pPr marL="527685" marR="2095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Selected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different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method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use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each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slot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on </a:t>
            </a:r>
            <a:r>
              <a:rPr sz="2800" spc="-6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your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schedule</a:t>
            </a:r>
            <a:r>
              <a:rPr sz="28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over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next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two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weeks.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5D92-A7D5-F75E-B787-17C86C1D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Y11 Mantra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853F3-D1AA-E1D9-2A4A-60320D5F0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1" y="2071076"/>
            <a:ext cx="11040203" cy="3878203"/>
          </a:xfrm>
        </p:spPr>
        <p:txBody>
          <a:bodyPr/>
          <a:lstStyle/>
          <a:p>
            <a:pPr marL="0" indent="0" algn="ctr">
              <a:buNone/>
            </a:pPr>
            <a:r>
              <a:rPr lang="en-GB" sz="6000"/>
              <a:t>“Be selfish for my grade”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E4990-C1F9-709C-59C4-F922284086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rgbClr val="052264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9D24A-E341-4533-896F-2C6B12BF37F2}" type="slidenum">
              <a:rPr kumimoji="0" lang="en-GB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5226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altLang="en-US" sz="1100" b="0" i="0" u="none" strike="noStrike" kern="1200" cap="none" spc="0" normalizeH="0" baseline="0" noProof="0">
              <a:ln>
                <a:noFill/>
              </a:ln>
              <a:solidFill>
                <a:srgbClr val="052264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669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5D92-A7D5-F75E-B787-17C86C1D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Y11 Mantra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853F3-D1AA-E1D9-2A4A-60320D5F0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1" y="2071076"/>
            <a:ext cx="11040203" cy="3878203"/>
          </a:xfrm>
        </p:spPr>
        <p:txBody>
          <a:bodyPr/>
          <a:lstStyle/>
          <a:p>
            <a:pPr marL="0" indent="0" algn="ctr">
              <a:buNone/>
            </a:pPr>
            <a:r>
              <a:rPr lang="en-GB" sz="6000"/>
              <a:t>“Be selfish for my grade”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E4990-C1F9-709C-59C4-F922284086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rgbClr val="052264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9D24A-E341-4533-896F-2C6B12BF37F2}" type="slidenum">
              <a:rPr kumimoji="0" lang="en-GB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5226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100" b="0" i="0" u="none" strike="noStrike" kern="1200" cap="none" spc="0" normalizeH="0" baseline="0" noProof="0">
              <a:ln>
                <a:noFill/>
              </a:ln>
              <a:solidFill>
                <a:srgbClr val="052264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416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1549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1F5F"/>
                </a:solidFill>
              </a:rPr>
              <a:t>Do</a:t>
            </a:r>
            <a:r>
              <a:rPr sz="3600" spc="-85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Now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8066" y="1651203"/>
            <a:ext cx="10434955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On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MWB,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answer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following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questions</a:t>
            </a:r>
            <a:r>
              <a:rPr sz="28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then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discuss</a:t>
            </a:r>
            <a:r>
              <a:rPr sz="28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your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5" dirty="0">
                <a:solidFill>
                  <a:srgbClr val="001F5F"/>
                </a:solidFill>
                <a:latin typeface="Calibri"/>
                <a:cs typeface="Calibri"/>
              </a:rPr>
              <a:t>tutor.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What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were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four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retrieval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activities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that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used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revise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in</a:t>
            </a:r>
            <a:endParaRPr sz="2800" dirty="0">
              <a:latin typeface="Calibri"/>
              <a:cs typeface="Calibri"/>
            </a:endParaRPr>
          </a:p>
          <a:p>
            <a:pPr marL="527685">
              <a:lnSpc>
                <a:spcPct val="100000"/>
              </a:lnSpc>
            </a:pPr>
            <a:r>
              <a:rPr lang="en-GB" sz="2800" spc="-30" dirty="0">
                <a:solidFill>
                  <a:srgbClr val="001F5F"/>
                </a:solidFill>
                <a:latin typeface="Calibri"/>
                <a:cs typeface="Calibri"/>
              </a:rPr>
              <a:t>Last week</a:t>
            </a:r>
            <a:r>
              <a:rPr sz="2800" spc="-30" dirty="0">
                <a:solidFill>
                  <a:srgbClr val="001F5F"/>
                </a:solidFill>
                <a:latin typeface="Calibri"/>
                <a:cs typeface="Calibri"/>
              </a:rPr>
              <a:t>’s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session?</a:t>
            </a:r>
            <a:endParaRPr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What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was your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favourite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 one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why?</a:t>
            </a:r>
            <a:endParaRPr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Which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one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did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find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least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helpful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why?</a:t>
            </a:r>
            <a:endParaRPr sz="2800" dirty="0">
              <a:latin typeface="Calibri"/>
              <a:cs typeface="Calibri"/>
            </a:endParaRPr>
          </a:p>
          <a:p>
            <a:pPr marL="527685" marR="775970" indent="-515620">
              <a:lnSpc>
                <a:spcPct val="10000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What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would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still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001F5F"/>
                </a:solidFill>
                <a:latin typeface="Calibri"/>
                <a:cs typeface="Calibri"/>
              </a:rPr>
              <a:t>like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know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more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about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when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it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 comes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sz="2800" spc="-6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revision?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4869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Aims</a:t>
            </a:r>
            <a:r>
              <a:rPr sz="3600" spc="-2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of</a:t>
            </a:r>
            <a:r>
              <a:rPr sz="3600" spc="-25" dirty="0">
                <a:solidFill>
                  <a:srgbClr val="001F5F"/>
                </a:solidFill>
              </a:rPr>
              <a:t> </a:t>
            </a:r>
            <a:r>
              <a:rPr sz="3600" spc="-70" dirty="0">
                <a:solidFill>
                  <a:srgbClr val="001F5F"/>
                </a:solidFill>
              </a:rPr>
              <a:t>Today’s</a:t>
            </a:r>
            <a:r>
              <a:rPr sz="3600" spc="-25" dirty="0">
                <a:solidFill>
                  <a:srgbClr val="001F5F"/>
                </a:solidFill>
              </a:rPr>
              <a:t> </a:t>
            </a:r>
            <a:r>
              <a:rPr sz="3600" dirty="0">
                <a:solidFill>
                  <a:srgbClr val="001F5F"/>
                </a:solidFill>
              </a:rPr>
              <a:t>Session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8066" y="1651203"/>
            <a:ext cx="10575925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By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end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001F5F"/>
                </a:solidFill>
                <a:latin typeface="Calibri"/>
                <a:cs typeface="Calibri"/>
              </a:rPr>
              <a:t>today’s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session,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will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have: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Practised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Leitner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Flashcard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method.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Practised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Cornell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Notes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method.</a:t>
            </a:r>
            <a:endParaRPr sz="2800">
              <a:latin typeface="Calibri"/>
              <a:cs typeface="Calibri"/>
            </a:endParaRPr>
          </a:p>
          <a:p>
            <a:pPr marL="527685" marR="537210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Planned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out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schedule</a:t>
            </a:r>
            <a:r>
              <a:rPr sz="28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first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two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weeks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this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half </a:t>
            </a:r>
            <a:r>
              <a:rPr sz="2800" spc="-6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term.</a:t>
            </a:r>
            <a:endParaRPr sz="2800">
              <a:latin typeface="Calibri"/>
              <a:cs typeface="Calibri"/>
            </a:endParaRPr>
          </a:p>
          <a:p>
            <a:pPr marL="527685" marR="5080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Chosen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different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method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each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slot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on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your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new </a:t>
            </a:r>
            <a:r>
              <a:rPr sz="2800" spc="-6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two week schedule.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5EF6A-F0A4-2B46-5DBB-7B9130060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10466628" cy="492443"/>
          </a:xfrm>
        </p:spPr>
        <p:txBody>
          <a:bodyPr/>
          <a:lstStyle/>
          <a:p>
            <a:r>
              <a:rPr lang="en-GB" sz="3200" dirty="0"/>
              <a:t>Leitner Flashcard Method</a:t>
            </a:r>
          </a:p>
        </p:txBody>
      </p:sp>
      <p:pic>
        <p:nvPicPr>
          <p:cNvPr id="4" name="Online Media 3" title="How to study flashcards using the Leitner system">
            <a:hlinkClick r:id="" action="ppaction://media"/>
            <a:extLst>
              <a:ext uri="{FF2B5EF4-FFF2-40B4-BE49-F238E27FC236}">
                <a16:creationId xmlns:a16="http://schemas.microsoft.com/office/drawing/2014/main" id="{E71AC52D-07A5-0A0D-8B6E-8F90637E3EF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76400" y="931926"/>
            <a:ext cx="8195883" cy="463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881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Leitner</a:t>
            </a:r>
            <a:r>
              <a:rPr sz="3600" spc="-3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Flashcard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23616" y="1815083"/>
            <a:ext cx="6048756" cy="302361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881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Leitner</a:t>
            </a:r>
            <a:r>
              <a:rPr sz="3600" spc="-3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Flashcard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42160" y="1139952"/>
            <a:ext cx="8135111" cy="457809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881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Leitner</a:t>
            </a:r>
            <a:r>
              <a:rPr sz="3600" spc="-3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Flashcard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28066" y="1233042"/>
            <a:ext cx="1104138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1A1A1A"/>
                </a:solidFill>
                <a:latin typeface="Calibri"/>
                <a:cs typeface="Calibri"/>
              </a:rPr>
              <a:t>How</a:t>
            </a:r>
            <a:r>
              <a:rPr sz="2800" b="1" spc="-15" dirty="0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1A1A1A"/>
                </a:solidFill>
                <a:latin typeface="Calibri"/>
                <a:cs typeface="Calibri"/>
              </a:rPr>
              <a:t>to</a:t>
            </a:r>
            <a:r>
              <a:rPr sz="2800" b="1" dirty="0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1A1A1A"/>
                </a:solidFill>
                <a:latin typeface="Calibri"/>
                <a:cs typeface="Calibri"/>
              </a:rPr>
              <a:t>make</a:t>
            </a:r>
            <a:r>
              <a:rPr sz="2800" b="1" dirty="0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1A1A1A"/>
                </a:solidFill>
                <a:latin typeface="Calibri"/>
                <a:cs typeface="Calibri"/>
              </a:rPr>
              <a:t>effective</a:t>
            </a:r>
            <a:r>
              <a:rPr sz="2800" b="1" spc="25" dirty="0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A1A1A"/>
                </a:solidFill>
                <a:latin typeface="Calibri"/>
                <a:cs typeface="Calibri"/>
              </a:rPr>
              <a:t>flashcards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spc="-5" dirty="0">
                <a:solidFill>
                  <a:srgbClr val="444444"/>
                </a:solidFill>
                <a:latin typeface="Calibri"/>
                <a:cs typeface="Calibri"/>
              </a:rPr>
              <a:t>Lots</a:t>
            </a:r>
            <a:r>
              <a:rPr sz="2800" spc="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44444"/>
                </a:solidFill>
                <a:latin typeface="Calibri"/>
                <a:cs typeface="Calibri"/>
              </a:rPr>
              <a:t>of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 people</a:t>
            </a:r>
            <a:r>
              <a:rPr sz="2800" spc="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44444"/>
                </a:solidFill>
                <a:latin typeface="Calibri"/>
                <a:cs typeface="Calibri"/>
              </a:rPr>
              <a:t>make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44444"/>
                </a:solidFill>
                <a:latin typeface="Calibri"/>
                <a:cs typeface="Calibri"/>
              </a:rPr>
              <a:t>the </a:t>
            </a:r>
            <a:r>
              <a:rPr sz="2800" spc="-25" dirty="0">
                <a:solidFill>
                  <a:srgbClr val="444444"/>
                </a:solidFill>
                <a:latin typeface="Calibri"/>
                <a:cs typeface="Calibri"/>
              </a:rPr>
              <a:t>mistake</a:t>
            </a:r>
            <a:r>
              <a:rPr sz="2800" spc="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44444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44444"/>
                </a:solidFill>
                <a:latin typeface="Calibri"/>
                <a:cs typeface="Calibri"/>
              </a:rPr>
              <a:t>do</a:t>
            </a:r>
            <a:r>
              <a:rPr sz="2800" spc="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44444"/>
                </a:solidFill>
                <a:latin typeface="Calibri"/>
                <a:cs typeface="Calibri"/>
              </a:rPr>
              <a:t>not</a:t>
            </a:r>
            <a:r>
              <a:rPr sz="2800" spc="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44444"/>
                </a:solidFill>
                <a:latin typeface="Calibri"/>
                <a:cs typeface="Calibri"/>
              </a:rPr>
              <a:t>create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44444"/>
                </a:solidFill>
                <a:latin typeface="Calibri"/>
                <a:cs typeface="Calibri"/>
              </a:rPr>
              <a:t>effective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 flashcards.</a:t>
            </a:r>
            <a:r>
              <a:rPr sz="2800" spc="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44444"/>
                </a:solidFill>
                <a:latin typeface="Calibri"/>
                <a:cs typeface="Calibri"/>
              </a:rPr>
              <a:t>Here </a:t>
            </a:r>
            <a:r>
              <a:rPr sz="2800" spc="-6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44444"/>
                </a:solidFill>
                <a:latin typeface="Calibri"/>
                <a:cs typeface="Calibri"/>
              </a:rPr>
              <a:t>are</a:t>
            </a:r>
            <a:r>
              <a:rPr sz="280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some</a:t>
            </a:r>
            <a:r>
              <a:rPr sz="2800" spc="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simple</a:t>
            </a:r>
            <a:r>
              <a:rPr sz="2800" spc="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tips</a:t>
            </a:r>
            <a:r>
              <a:rPr sz="2800" spc="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44444"/>
                </a:solidFill>
                <a:latin typeface="Calibri"/>
                <a:cs typeface="Calibri"/>
              </a:rPr>
              <a:t>so</a:t>
            </a:r>
            <a:r>
              <a:rPr sz="2800" spc="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44444"/>
                </a:solidFill>
                <a:latin typeface="Calibri"/>
                <a:cs typeface="Calibri"/>
              </a:rPr>
              <a:t>you</a:t>
            </a:r>
            <a:r>
              <a:rPr sz="2800" spc="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can</a:t>
            </a:r>
            <a:r>
              <a:rPr sz="2800" spc="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44444"/>
                </a:solidFill>
                <a:latin typeface="Calibri"/>
                <a:cs typeface="Calibri"/>
              </a:rPr>
              <a:t>avoid</a:t>
            </a:r>
            <a:r>
              <a:rPr sz="2800" spc="-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44444"/>
                </a:solidFill>
                <a:latin typeface="Calibri"/>
                <a:cs typeface="Calibri"/>
              </a:rPr>
              <a:t>these</a:t>
            </a:r>
            <a:r>
              <a:rPr sz="2800" spc="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common</a:t>
            </a:r>
            <a:r>
              <a:rPr sz="2800" spc="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44444"/>
                </a:solidFill>
                <a:latin typeface="Calibri"/>
                <a:cs typeface="Calibri"/>
              </a:rPr>
              <a:t>mistakes: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>
              <a:latin typeface="Calibri"/>
              <a:cs typeface="Calibri"/>
            </a:endParaRPr>
          </a:p>
          <a:p>
            <a:pPr marL="137160" indent="-125095">
              <a:lnSpc>
                <a:spcPct val="100000"/>
              </a:lnSpc>
              <a:buSzPct val="96428"/>
              <a:buFont typeface="Arial MT"/>
              <a:buChar char="•"/>
              <a:tabLst>
                <a:tab pos="137795" algn="l"/>
              </a:tabLst>
            </a:pPr>
            <a:r>
              <a:rPr sz="2800" b="1" spc="-25" dirty="0">
                <a:solidFill>
                  <a:srgbClr val="444444"/>
                </a:solidFill>
                <a:latin typeface="Calibri"/>
                <a:cs typeface="Calibri"/>
              </a:rPr>
              <a:t>Make</a:t>
            </a:r>
            <a:r>
              <a:rPr sz="2800" b="1" spc="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your</a:t>
            </a: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 own </a:t>
            </a: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flashcards.</a:t>
            </a:r>
            <a:endParaRPr sz="2800">
              <a:latin typeface="Calibri"/>
              <a:cs typeface="Calibri"/>
            </a:endParaRPr>
          </a:p>
          <a:p>
            <a:pPr marL="137160" indent="-125095">
              <a:lnSpc>
                <a:spcPct val="100000"/>
              </a:lnSpc>
              <a:buSzPct val="96428"/>
              <a:buFont typeface="Arial MT"/>
              <a:buChar char="•"/>
              <a:tabLst>
                <a:tab pos="137795" algn="l"/>
              </a:tabLst>
            </a:pP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One</a:t>
            </a: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question</a:t>
            </a:r>
            <a:r>
              <a:rPr sz="2800" b="1" spc="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and</a:t>
            </a:r>
            <a:r>
              <a:rPr sz="2800" b="1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one </a:t>
            </a: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answer</a:t>
            </a:r>
            <a:r>
              <a:rPr sz="2800" b="1" spc="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per</a:t>
            </a:r>
            <a:r>
              <a:rPr sz="2800" b="1" spc="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44444"/>
                </a:solidFill>
                <a:latin typeface="Calibri"/>
                <a:cs typeface="Calibri"/>
              </a:rPr>
              <a:t>card.</a:t>
            </a:r>
            <a:endParaRPr sz="2800">
              <a:latin typeface="Calibri"/>
              <a:cs typeface="Calibri"/>
            </a:endParaRPr>
          </a:p>
          <a:p>
            <a:pPr marL="137160" indent="-125095">
              <a:lnSpc>
                <a:spcPct val="100000"/>
              </a:lnSpc>
              <a:buSzPct val="96428"/>
              <a:buFont typeface="Arial MT"/>
              <a:buChar char="•"/>
              <a:tabLst>
                <a:tab pos="137795" algn="l"/>
              </a:tabLst>
            </a:pP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Use</a:t>
            </a: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 pictures/diagrams</a:t>
            </a:r>
            <a:r>
              <a:rPr sz="2800" b="1" spc="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and</a:t>
            </a: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 words.</a:t>
            </a:r>
            <a:endParaRPr sz="2800">
              <a:latin typeface="Calibri"/>
              <a:cs typeface="Calibri"/>
            </a:endParaRPr>
          </a:p>
          <a:p>
            <a:pPr marL="137160" indent="-125095">
              <a:lnSpc>
                <a:spcPct val="100000"/>
              </a:lnSpc>
              <a:spcBef>
                <a:spcPts val="5"/>
              </a:spcBef>
              <a:buSzPct val="96428"/>
              <a:buFont typeface="Arial MT"/>
              <a:buChar char="•"/>
              <a:tabLst>
                <a:tab pos="137795" algn="l"/>
              </a:tabLst>
            </a:pP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Use</a:t>
            </a: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444444"/>
                </a:solidFill>
                <a:latin typeface="Calibri"/>
                <a:cs typeface="Calibri"/>
              </a:rPr>
              <a:t>mnemonic</a:t>
            </a:r>
            <a:r>
              <a:rPr sz="2800" b="1" spc="-1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44444"/>
                </a:solidFill>
                <a:latin typeface="Calibri"/>
                <a:cs typeface="Calibri"/>
              </a:rPr>
              <a:t>devices</a:t>
            </a:r>
            <a:r>
              <a:rPr sz="2800" spc="-10" dirty="0">
                <a:solidFill>
                  <a:srgbClr val="444444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881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F"/>
                </a:solidFill>
              </a:rPr>
              <a:t>Leitner</a:t>
            </a:r>
            <a:r>
              <a:rPr sz="3600" spc="-30" dirty="0">
                <a:solidFill>
                  <a:srgbClr val="001F5F"/>
                </a:solidFill>
              </a:rPr>
              <a:t> </a:t>
            </a:r>
            <a:r>
              <a:rPr sz="3600" spc="-10" dirty="0">
                <a:solidFill>
                  <a:srgbClr val="001F5F"/>
                </a:solidFill>
              </a:rPr>
              <a:t>Flashcard</a:t>
            </a:r>
            <a:r>
              <a:rPr sz="3600" spc="-40" dirty="0">
                <a:solidFill>
                  <a:srgbClr val="001F5F"/>
                </a:solidFill>
              </a:rPr>
              <a:t> </a:t>
            </a:r>
            <a:r>
              <a:rPr sz="3600" spc="-5" dirty="0">
                <a:solidFill>
                  <a:srgbClr val="001F5F"/>
                </a:solidFill>
              </a:rPr>
              <a:t>Method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8754" y="2718054"/>
            <a:ext cx="2731135" cy="172847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Every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day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4370" y="2718054"/>
            <a:ext cx="2729865" cy="172847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BOX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Tuesday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Thursday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41969" y="2718054"/>
            <a:ext cx="2729865" cy="172847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X 3</a:t>
            </a:r>
            <a:endParaRPr sz="18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Friday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821</Words>
  <Application>Microsoft Office PowerPoint</Application>
  <PresentationFormat>Widescreen</PresentationFormat>
  <Paragraphs>127</Paragraphs>
  <Slides>19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 MT</vt:lpstr>
      <vt:lpstr>Calibri</vt:lpstr>
      <vt:lpstr>Times New Roman</vt:lpstr>
      <vt:lpstr>Office Theme</vt:lpstr>
      <vt:lpstr>Practising Further Revision  Techniques</vt:lpstr>
      <vt:lpstr>Y11 Mantra</vt:lpstr>
      <vt:lpstr>Do Now</vt:lpstr>
      <vt:lpstr>Aims of Today’s Session</vt:lpstr>
      <vt:lpstr>Leitner Flashcard Method</vt:lpstr>
      <vt:lpstr>Leitner Flashcard Method</vt:lpstr>
      <vt:lpstr>Leitner Flashcard Method</vt:lpstr>
      <vt:lpstr>Leitner Flashcard Method</vt:lpstr>
      <vt:lpstr>Leitner Flashcard Method</vt:lpstr>
      <vt:lpstr>Leitner Flashcard Method</vt:lpstr>
      <vt:lpstr>Leitner Flashcard Method</vt:lpstr>
      <vt:lpstr>Leitner Flashcard Method</vt:lpstr>
      <vt:lpstr>Cornell Notes Method</vt:lpstr>
      <vt:lpstr>Cornell Notes Method</vt:lpstr>
      <vt:lpstr>Cornell Notes Method</vt:lpstr>
      <vt:lpstr>Cornell Notes Method</vt:lpstr>
      <vt:lpstr>Planning your Revision Schedule</vt:lpstr>
      <vt:lpstr>Summary</vt:lpstr>
      <vt:lpstr>Y11 Mantra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Masterclasses</dc:title>
  <dc:creator>laura.tsabet</dc:creator>
  <cp:lastModifiedBy>David Murphy</cp:lastModifiedBy>
  <cp:revision>1</cp:revision>
  <dcterms:created xsi:type="dcterms:W3CDTF">2023-10-24T10:36:48Z</dcterms:created>
  <dcterms:modified xsi:type="dcterms:W3CDTF">2023-10-24T11:11:15Z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2022-01-07T00:00:00Z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2023-10-24T00:00:00Z</vt:filetime>
  </property>
</Properties>
</file>